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9753600" cy="7315200"/>
  <p:notesSz cx="6858000" cy="9144000"/>
  <p:embeddedFontLst>
    <p:embeddedFont>
      <p:font typeface="Calibri (MS)" panose="020B0604020202020204" charset="0"/>
      <p:regular r:id="rId18"/>
    </p:embeddedFont>
    <p:embeddedFont>
      <p:font typeface="Calibri (MS) Bold" panose="020B0604020202020204" charset="0"/>
      <p:regular r:id="rId19"/>
    </p:embeddedFont>
    <p:embeddedFont>
      <p:font typeface="Times New Roman Bold" panose="02020803070505020304" pitchFamily="18" charset="0"/>
      <p:regular r:id="rId20"/>
      <p:bold r:id="rId21"/>
    </p:embeddedFont>
    <p:embeddedFont>
      <p:font typeface="Times New Roman MT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728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keshwaran lokeshAI" userId="b5d9ddc48b799059" providerId="LiveId" clId="{BBD45D95-E36C-4CF4-B199-A0DC9D91053B}"/>
    <pc:docChg chg="modSld">
      <pc:chgData name="lokeshwaran lokeshAI" userId="b5d9ddc48b799059" providerId="LiveId" clId="{BBD45D95-E36C-4CF4-B199-A0DC9D91053B}" dt="2026-01-27T05:38:17.258" v="42" actId="20577"/>
      <pc:docMkLst>
        <pc:docMk/>
      </pc:docMkLst>
      <pc:sldChg chg="modSp mod">
        <pc:chgData name="lokeshwaran lokeshAI" userId="b5d9ddc48b799059" providerId="LiveId" clId="{BBD45D95-E36C-4CF4-B199-A0DC9D91053B}" dt="2026-01-27T05:38:17.258" v="42" actId="20577"/>
        <pc:sldMkLst>
          <pc:docMk/>
          <pc:sldMk cId="0" sldId="260"/>
        </pc:sldMkLst>
        <pc:spChg chg="mod">
          <ac:chgData name="lokeshwaran lokeshAI" userId="b5d9ddc48b799059" providerId="LiveId" clId="{BBD45D95-E36C-4CF4-B199-A0DC9D91053B}" dt="2026-01-27T05:38:17.258" v="42" actId="20577"/>
          <ac:spMkLst>
            <pc:docMk/>
            <pc:sldMk cId="0" sldId="260"/>
            <ac:spMk id="4" creationId="{00000000-0000-0000-0000-000000000000}"/>
          </ac:spMkLst>
        </pc:spChg>
      </pc:sldChg>
      <pc:sldChg chg="modSp mod">
        <pc:chgData name="lokeshwaran lokeshAI" userId="b5d9ddc48b799059" providerId="LiveId" clId="{BBD45D95-E36C-4CF4-B199-A0DC9D91053B}" dt="2026-01-27T05:20:42.658" v="38" actId="20577"/>
        <pc:sldMkLst>
          <pc:docMk/>
          <pc:sldMk cId="0" sldId="269"/>
        </pc:sldMkLst>
        <pc:spChg chg="mod">
          <ac:chgData name="lokeshwaran lokeshAI" userId="b5d9ddc48b799059" providerId="LiveId" clId="{BBD45D95-E36C-4CF4-B199-A0DC9D91053B}" dt="2026-01-27T05:20:42.658" v="38" actId="20577"/>
          <ac:spMkLst>
            <pc:docMk/>
            <pc:sldMk cId="0" sldId="269"/>
            <ac:spMk id="4" creationId="{00000000-0000-0000-0000-000000000000}"/>
          </ac:spMkLst>
        </pc:spChg>
      </pc:sldChg>
      <pc:sldChg chg="modSp mod">
        <pc:chgData name="lokeshwaran lokeshAI" userId="b5d9ddc48b799059" providerId="LiveId" clId="{BBD45D95-E36C-4CF4-B199-A0DC9D91053B}" dt="2026-01-27T05:35:01.663" v="41" actId="20577"/>
        <pc:sldMkLst>
          <pc:docMk/>
          <pc:sldMk cId="0" sldId="271"/>
        </pc:sldMkLst>
        <pc:spChg chg="mod">
          <ac:chgData name="lokeshwaran lokeshAI" userId="b5d9ddc48b799059" providerId="LiveId" clId="{BBD45D95-E36C-4CF4-B199-A0DC9D91053B}" dt="2026-01-27T05:35:01.663" v="41" actId="20577"/>
          <ac:spMkLst>
            <pc:docMk/>
            <pc:sldMk cId="0" sldId="271"/>
            <ac:spMk id="4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vsud.com/en-in/themes/corporate-sustainability/7-key-initiatives-for-sustainability-goals/carbon-management/product-carbon-footprint-and-life-cycle-assessment" TargetMode="External"/><Relationship Id="rId7" Type="http://schemas.openxmlformats.org/officeDocument/2006/relationships/hyperlink" Target="https://community.nasscom.in/index.php/communities/ai/carbon-footprint-tracking-and-reduction-using-ai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fiveable.me/lists/carbon-footprint-calculation-methods" TargetMode="External"/><Relationship Id="rId5" Type="http://schemas.openxmlformats.org/officeDocument/2006/relationships/hyperlink" Target="https://sixsigma-tqm.com/iso-14067/" TargetMode="External"/><Relationship Id="rId4" Type="http://schemas.openxmlformats.org/officeDocument/2006/relationships/hyperlink" Target="https://www.eqs.com/platform-sustainability/product-carbon-footprint-automated-ai-powered/%20ISO%2014067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9945" y="4826851"/>
            <a:ext cx="65322" cy="2139029"/>
          </a:xfrm>
          <a:custGeom>
            <a:avLst/>
            <a:gdLst/>
            <a:ahLst/>
            <a:cxnLst/>
            <a:rect l="l" t="t" r="r" b="b"/>
            <a:pathLst>
              <a:path w="65322" h="2139029">
                <a:moveTo>
                  <a:pt x="0" y="0"/>
                </a:moveTo>
                <a:lnTo>
                  <a:pt x="65322" y="0"/>
                </a:lnTo>
                <a:lnTo>
                  <a:pt x="65322" y="2139029"/>
                </a:lnTo>
                <a:lnTo>
                  <a:pt x="0" y="2139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1" b="-1041"/>
            </a:stretch>
          </a:blipFill>
        </p:spPr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2975501"/>
              </p:ext>
            </p:extLst>
          </p:nvPr>
        </p:nvGraphicFramePr>
        <p:xfrm>
          <a:off x="487528" y="4978062"/>
          <a:ext cx="8690175" cy="1709738"/>
        </p:xfrm>
        <a:graphic>
          <a:graphicData uri="http://schemas.openxmlformats.org/drawingml/2006/table">
            <a:tbl>
              <a:tblPr/>
              <a:tblGrid>
                <a:gridCol w="4514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07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2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7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61396">
                <a:tc>
                  <a:txBody>
                    <a:bodyPr/>
                    <a:lstStyle/>
                    <a:p>
                      <a:pPr algn="l">
                        <a:lnSpc>
                          <a:spcPts val="2423"/>
                        </a:lnSpc>
                        <a:defRPr/>
                      </a:pPr>
                      <a:r>
                        <a:rPr lang="en-US" sz="2300" spc="-9" dirty="0">
                          <a:solidFill>
                            <a:srgbClr val="2346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Supervisor</a:t>
                      </a:r>
                      <a:endParaRPr lang="en-US" sz="2300" dirty="0"/>
                    </a:p>
                    <a:p>
                      <a:pPr algn="l">
                        <a:lnSpc>
                          <a:spcPts val="2663"/>
                        </a:lnSpc>
                      </a:pPr>
                      <a:r>
                        <a:rPr lang="en-US" sz="2300" spc="-9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Mrs</a:t>
                      </a:r>
                      <a:r>
                        <a:rPr lang="en-US" sz="2300" spc="-9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.</a:t>
                      </a:r>
                      <a:r>
                        <a:rPr lang="en-US" sz="2300" spc="-9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K.</a:t>
                      </a:r>
                      <a:r>
                        <a:rPr lang="en-US" sz="2300" spc="-9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Maheshwari</a:t>
                      </a:r>
                      <a:r>
                        <a:rPr lang="en-US" sz="2300" spc="-9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</a:p>
                    <a:p>
                      <a:pPr algn="l">
                        <a:lnSpc>
                          <a:spcPts val="2663"/>
                        </a:lnSpc>
                      </a:pPr>
                      <a:r>
                        <a:rPr lang="en-US" sz="2300" spc="-9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Head of the Department</a:t>
                      </a:r>
                    </a:p>
                    <a:p>
                      <a:pPr algn="l">
                        <a:lnSpc>
                          <a:spcPts val="2663"/>
                        </a:lnSpc>
                      </a:pPr>
                      <a:r>
                        <a:rPr lang="en-US" sz="2300" spc="-33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AI&amp;DS</a:t>
                      </a:r>
                    </a:p>
                  </a:txBody>
                  <a:tcPr marL="0" marR="0" marT="0" marB="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03"/>
                        </a:lnSpc>
                        <a:defRPr/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Ragavan S</a:t>
                      </a:r>
                      <a:endParaRPr lang="en-US" sz="1900" dirty="0"/>
                    </a:p>
                    <a:p>
                      <a:pPr algn="l">
                        <a:lnSpc>
                          <a:spcPts val="2303"/>
                        </a:lnSpc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Lokeshwaran S</a:t>
                      </a:r>
                    </a:p>
                    <a:p>
                      <a:pPr algn="l">
                        <a:lnSpc>
                          <a:spcPts val="2303"/>
                        </a:lnSpc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900" dirty="0" err="1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Josuva</a:t>
                      </a:r>
                      <a:r>
                        <a:rPr lang="en-US" sz="19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</a:t>
                      </a:r>
                      <a:r>
                        <a:rPr lang="en-US" sz="19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P.M</a:t>
                      </a:r>
                      <a:endParaRPr lang="en-US" sz="1900" dirty="0">
                        <a:solidFill>
                          <a:srgbClr val="000000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0" marR="0" marT="0" marB="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303"/>
                        </a:lnSpc>
                        <a:defRPr/>
                      </a:pPr>
                      <a:r>
                        <a:rPr lang="en-US" sz="1900" spc="-47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lang="en-US" sz="1900" dirty="0"/>
                    </a:p>
                    <a:p>
                      <a:pPr algn="ctr">
                        <a:lnSpc>
                          <a:spcPts val="2303"/>
                        </a:lnSpc>
                      </a:pPr>
                      <a:r>
                        <a:rPr lang="en-US" sz="1900" spc="-47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</a:p>
                    <a:p>
                      <a:pPr algn="ctr">
                        <a:lnSpc>
                          <a:spcPts val="2303"/>
                        </a:lnSpc>
                      </a:pPr>
                      <a:r>
                        <a:rPr lang="en-US" sz="1900" spc="-47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</a:p>
                  </a:txBody>
                  <a:tcPr marL="0" marR="0" marT="0" marB="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45"/>
                        </a:lnSpc>
                        <a:defRPr/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821722243036</a:t>
                      </a:r>
                      <a:endParaRPr lang="en-US" sz="1900" dirty="0"/>
                    </a:p>
                    <a:p>
                      <a:pPr algn="l">
                        <a:lnSpc>
                          <a:spcPts val="2245"/>
                        </a:lnSpc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821722243025</a:t>
                      </a:r>
                    </a:p>
                    <a:p>
                      <a:pPr algn="l">
                        <a:lnSpc>
                          <a:spcPts val="2245"/>
                        </a:lnSpc>
                      </a:pPr>
                      <a:r>
                        <a:rPr lang="en-US" sz="19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821722243020</a:t>
                      </a:r>
                    </a:p>
                  </a:txBody>
                  <a:tcPr marL="0" marR="0" marT="0" marB="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342"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679"/>
                        </a:lnSpc>
                        <a:defRPr/>
                      </a:pPr>
                      <a:endParaRPr lang="en-US" sz="1100"/>
                    </a:p>
                  </a:txBody>
                  <a:tcPr marL="0" marR="0" marT="0" marB="0" anchor="ctr">
                    <a:lnL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9342072" y="4890678"/>
            <a:ext cx="65322" cy="2139029"/>
          </a:xfrm>
          <a:custGeom>
            <a:avLst/>
            <a:gdLst/>
            <a:ahLst/>
            <a:cxnLst/>
            <a:rect l="l" t="t" r="r" b="b"/>
            <a:pathLst>
              <a:path w="65322" h="2139029">
                <a:moveTo>
                  <a:pt x="0" y="0"/>
                </a:moveTo>
                <a:lnTo>
                  <a:pt x="65323" y="0"/>
                </a:lnTo>
                <a:lnTo>
                  <a:pt x="65323" y="2139029"/>
                </a:lnTo>
                <a:lnTo>
                  <a:pt x="0" y="21390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40" b="-103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655887" y="4654239"/>
            <a:ext cx="1645406" cy="323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1919">
                <a:solidFill>
                  <a:srgbClr val="234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members </a:t>
            </a:r>
            <a:r>
              <a:rPr lang="en-US" sz="1919">
                <a:solidFill>
                  <a:srgbClr val="4F60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49551" y="6705857"/>
            <a:ext cx="1901571" cy="31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1919" spc="-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B.TECH-AI&amp;DS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12854" y="2048075"/>
            <a:ext cx="8380114" cy="680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3"/>
              </a:lnSpc>
            </a:pPr>
            <a:r>
              <a:rPr lang="en-US" sz="1919" b="1" spc="-23">
                <a:solidFill>
                  <a:srgbClr val="2346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DEPARTMENT OF ARTIFICIAL INTELLIGENCE AND DATA SCIENCE</a:t>
            </a:r>
          </a:p>
          <a:p>
            <a:pPr algn="ctr">
              <a:lnSpc>
                <a:spcPts val="2763"/>
              </a:lnSpc>
            </a:pPr>
            <a:r>
              <a:rPr lang="en-US" sz="2303" b="1" spc="-9">
                <a:solidFill>
                  <a:srgbClr val="2346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FIRST REVIEW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9212" y="3409293"/>
            <a:ext cx="7225160" cy="550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2"/>
              </a:lnSpc>
            </a:pPr>
            <a:r>
              <a:rPr lang="en-US" sz="2650" b="1" dirty="0">
                <a:solidFill>
                  <a:srgbClr val="C00000"/>
                </a:solidFill>
                <a:latin typeface="Times New Roman Bold"/>
                <a:ea typeface="Times New Roman Bold"/>
                <a:cs typeface="Times New Roman Bold"/>
              </a:rPr>
              <a:t>LLM Based Carbon Emission Monitoring and Ethical Reporting System</a:t>
            </a:r>
          </a:p>
        </p:txBody>
      </p:sp>
      <p:sp>
        <p:nvSpPr>
          <p:cNvPr id="9" name="Freeform 9"/>
          <p:cNvSpPr/>
          <p:nvPr/>
        </p:nvSpPr>
        <p:spPr>
          <a:xfrm>
            <a:off x="319945" y="255842"/>
            <a:ext cx="9162469" cy="1499264"/>
          </a:xfrm>
          <a:custGeom>
            <a:avLst/>
            <a:gdLst/>
            <a:ahLst/>
            <a:cxnLst/>
            <a:rect l="l" t="t" r="r" b="b"/>
            <a:pathLst>
              <a:path w="9162469" h="1499264">
                <a:moveTo>
                  <a:pt x="0" y="0"/>
                </a:moveTo>
                <a:lnTo>
                  <a:pt x="9162469" y="0"/>
                </a:lnTo>
                <a:lnTo>
                  <a:pt x="9162469" y="1499263"/>
                </a:lnTo>
                <a:lnTo>
                  <a:pt x="0" y="14992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001" b="-14001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8223" y="495081"/>
            <a:ext cx="3174778" cy="526532"/>
          </a:xfrm>
          <a:custGeom>
            <a:avLst/>
            <a:gdLst/>
            <a:ahLst/>
            <a:cxnLst/>
            <a:rect l="l" t="t" r="r" b="b"/>
            <a:pathLst>
              <a:path w="3174778" h="526532">
                <a:moveTo>
                  <a:pt x="0" y="0"/>
                </a:moveTo>
                <a:lnTo>
                  <a:pt x="3174778" y="0"/>
                </a:lnTo>
                <a:lnTo>
                  <a:pt x="3174778" y="526532"/>
                </a:lnTo>
                <a:lnTo>
                  <a:pt x="0" y="526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545" b="-1154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6546" y="565642"/>
            <a:ext cx="4081872" cy="316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1919" b="1" spc="-3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ADVANTAGES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5835" y="1243279"/>
            <a:ext cx="8738873" cy="6155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775" lvl="1" indent="-457200" algn="just">
              <a:lnSpc>
                <a:spcPts val="3224"/>
              </a:lnSpc>
              <a:buFont typeface="Wingdings"/>
              <a:buChar char="Ø"/>
            </a:pPr>
            <a:r>
              <a:rPr lang="en-US" sz="26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Automated and accurate calculation of product carbon emissions.</a:t>
            </a:r>
            <a:endParaRPr lang="en-US"/>
          </a:p>
          <a:p>
            <a:pPr marL="612775" lvl="1" indent="-457200" algn="just">
              <a:lnSpc>
                <a:spcPts val="3224"/>
              </a:lnSpc>
              <a:buFont typeface="Wingdings"/>
              <a:buChar char="Ø"/>
            </a:pPr>
            <a:endParaRPr lang="en-US" sz="2687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612775" lvl="1" indent="-457200" algn="just">
              <a:lnSpc>
                <a:spcPts val="3224"/>
              </a:lnSpc>
              <a:buFont typeface="Wingdings"/>
              <a:buChar char="Ø"/>
            </a:pPr>
            <a:r>
              <a:rPr lang="en-US" sz="26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AI-powered suggestions for alternative low-emission products.</a:t>
            </a:r>
            <a:endParaRPr lang="en-US" sz="2687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612775" lvl="1" indent="-457200" algn="just">
              <a:lnSpc>
                <a:spcPts val="3224"/>
              </a:lnSpc>
              <a:buFont typeface="Wingdings"/>
              <a:buChar char="Ø"/>
            </a:pPr>
            <a:endParaRPr lang="en-US" sz="2687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612775" lvl="1" indent="-457200" algn="just">
              <a:lnSpc>
                <a:spcPts val="3224"/>
              </a:lnSpc>
              <a:buFont typeface="Wingdings"/>
              <a:buChar char="Ø"/>
            </a:pPr>
            <a:r>
              <a:rPr lang="en-US" sz="26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 of substitution risks for effective net emission reduction.</a:t>
            </a:r>
            <a:endParaRPr lang="en-US" sz="2687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612775" lvl="1" indent="-457200" algn="just">
              <a:lnSpc>
                <a:spcPts val="3224"/>
              </a:lnSpc>
              <a:buFont typeface="Wingdings"/>
              <a:buChar char="Ø"/>
            </a:pPr>
            <a:endParaRPr lang="en-US" sz="2687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612775" lvl="1" indent="-457200" algn="just">
              <a:lnSpc>
                <a:spcPts val="3224"/>
              </a:lnSpc>
              <a:buFont typeface="Wingdings"/>
              <a:buChar char="Ø"/>
            </a:pPr>
            <a:r>
              <a:rPr lang="en-US" sz="26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Classification of products by criticality and source.</a:t>
            </a:r>
            <a:endParaRPr lang="en-US" sz="2687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612775" lvl="1" indent="-457200" algn="just">
              <a:lnSpc>
                <a:spcPts val="3224"/>
              </a:lnSpc>
              <a:buFont typeface="Wingdings"/>
              <a:buChar char="Ø"/>
            </a:pPr>
            <a:endParaRPr lang="en-US" sz="2687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612775" lvl="1" indent="-457200" algn="just">
              <a:lnSpc>
                <a:spcPts val="3224"/>
              </a:lnSpc>
              <a:buFont typeface="Wingdings"/>
              <a:buChar char="Ø"/>
            </a:pPr>
            <a:r>
              <a:rPr lang="en-US" sz="26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Time-saving and data-driven decision-making.</a:t>
            </a:r>
            <a:endParaRPr lang="en-US" sz="2687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612775" lvl="1" indent="-457200" algn="just">
              <a:lnSpc>
                <a:spcPts val="3224"/>
              </a:lnSpc>
              <a:buFont typeface="Wingdings"/>
              <a:buChar char="Ø"/>
            </a:pPr>
            <a:endParaRPr lang="en-US" sz="2687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612775" lvl="1" indent="-457200" algn="just">
              <a:lnSpc>
                <a:spcPts val="3224"/>
              </a:lnSpc>
              <a:buFont typeface="Wingdings"/>
              <a:buChar char="Ø"/>
            </a:pPr>
            <a:r>
              <a:rPr lang="en-US" sz="268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Scalable for multiple products and company databases.</a:t>
            </a:r>
            <a:endParaRPr lang="en-US" sz="2687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612775" lvl="1" indent="-457200" algn="just">
              <a:lnSpc>
                <a:spcPts val="3224"/>
              </a:lnSpc>
              <a:buFont typeface="Wingdings"/>
              <a:buChar char="Ø"/>
            </a:pPr>
            <a:endParaRPr lang="en-US" sz="2687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14395" y="324202"/>
            <a:ext cx="3729590" cy="438779"/>
          </a:xfrm>
          <a:custGeom>
            <a:avLst/>
            <a:gdLst/>
            <a:ahLst/>
            <a:cxnLst/>
            <a:rect l="l" t="t" r="r" b="b"/>
            <a:pathLst>
              <a:path w="3729590" h="438779">
                <a:moveTo>
                  <a:pt x="0" y="0"/>
                </a:moveTo>
                <a:lnTo>
                  <a:pt x="3729590" y="0"/>
                </a:lnTo>
                <a:lnTo>
                  <a:pt x="3729590" y="438779"/>
                </a:lnTo>
                <a:lnTo>
                  <a:pt x="0" y="438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760" b="-3675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55827" y="388553"/>
            <a:ext cx="4168359" cy="30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1919" b="1" spc="-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SYSTEM ARCHITECTURE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3092148" y="1097604"/>
            <a:ext cx="3242062" cy="828799"/>
            <a:chOff x="0" y="0"/>
            <a:chExt cx="4322750" cy="1105065"/>
          </a:xfrm>
        </p:grpSpPr>
        <p:sp>
          <p:nvSpPr>
            <p:cNvPr id="5" name="Freeform 5"/>
            <p:cNvSpPr/>
            <p:nvPr/>
          </p:nvSpPr>
          <p:spPr>
            <a:xfrm>
              <a:off x="16256" y="16256"/>
              <a:ext cx="4290187" cy="1072515"/>
            </a:xfrm>
            <a:custGeom>
              <a:avLst/>
              <a:gdLst/>
              <a:ahLst/>
              <a:cxnLst/>
              <a:rect l="l" t="t" r="r" b="b"/>
              <a:pathLst>
                <a:path w="4290187" h="1072515">
                  <a:moveTo>
                    <a:pt x="0" y="0"/>
                  </a:moveTo>
                  <a:lnTo>
                    <a:pt x="4290187" y="0"/>
                  </a:lnTo>
                  <a:lnTo>
                    <a:pt x="4290187" y="1072515"/>
                  </a:lnTo>
                  <a:lnTo>
                    <a:pt x="0" y="1072515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4322699" cy="1105027"/>
            </a:xfrm>
            <a:custGeom>
              <a:avLst/>
              <a:gdLst/>
              <a:ahLst/>
              <a:cxnLst/>
              <a:rect l="l" t="t" r="r" b="b"/>
              <a:pathLst>
                <a:path w="4322699" h="1105027">
                  <a:moveTo>
                    <a:pt x="16256" y="0"/>
                  </a:moveTo>
                  <a:lnTo>
                    <a:pt x="4306443" y="0"/>
                  </a:lnTo>
                  <a:cubicBezTo>
                    <a:pt x="4315460" y="0"/>
                    <a:pt x="4322699" y="7239"/>
                    <a:pt x="4322699" y="16256"/>
                  </a:cubicBezTo>
                  <a:lnTo>
                    <a:pt x="4322699" y="1088771"/>
                  </a:lnTo>
                  <a:cubicBezTo>
                    <a:pt x="4322699" y="1097788"/>
                    <a:pt x="4315460" y="1105027"/>
                    <a:pt x="4306443" y="1105027"/>
                  </a:cubicBezTo>
                  <a:lnTo>
                    <a:pt x="16256" y="1105027"/>
                  </a:lnTo>
                  <a:cubicBezTo>
                    <a:pt x="7239" y="1105027"/>
                    <a:pt x="0" y="1097788"/>
                    <a:pt x="0" y="1088771"/>
                  </a:cubicBezTo>
                  <a:lnTo>
                    <a:pt x="0" y="16256"/>
                  </a:lnTo>
                  <a:cubicBezTo>
                    <a:pt x="0" y="7239"/>
                    <a:pt x="7239" y="0"/>
                    <a:pt x="16256" y="0"/>
                  </a:cubicBezTo>
                  <a:moveTo>
                    <a:pt x="16256" y="32512"/>
                  </a:moveTo>
                  <a:lnTo>
                    <a:pt x="16256" y="16256"/>
                  </a:lnTo>
                  <a:lnTo>
                    <a:pt x="32512" y="16256"/>
                  </a:lnTo>
                  <a:lnTo>
                    <a:pt x="32512" y="1088771"/>
                  </a:lnTo>
                  <a:lnTo>
                    <a:pt x="16256" y="1088771"/>
                  </a:lnTo>
                  <a:lnTo>
                    <a:pt x="16256" y="1072515"/>
                  </a:lnTo>
                  <a:lnTo>
                    <a:pt x="4306443" y="1072515"/>
                  </a:lnTo>
                  <a:lnTo>
                    <a:pt x="4306443" y="1088771"/>
                  </a:lnTo>
                  <a:lnTo>
                    <a:pt x="4290187" y="1088771"/>
                  </a:lnTo>
                  <a:lnTo>
                    <a:pt x="4290187" y="16256"/>
                  </a:lnTo>
                  <a:lnTo>
                    <a:pt x="4306443" y="16256"/>
                  </a:lnTo>
                  <a:lnTo>
                    <a:pt x="4306443" y="32512"/>
                  </a:lnTo>
                  <a:lnTo>
                    <a:pt x="16256" y="32512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4322750" cy="1124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72"/>
                </a:lnSpc>
              </a:pPr>
              <a:r>
                <a:rPr lang="en-US" sz="1727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User Interface </a:t>
              </a:r>
            </a:p>
            <a:p>
              <a:pPr algn="ctr">
                <a:lnSpc>
                  <a:spcPts val="2072"/>
                </a:lnSpc>
              </a:pPr>
              <a:r>
                <a:rPr lang="en-US" sz="1727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(File Upload +UI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089710" y="2248843"/>
            <a:ext cx="3242062" cy="828799"/>
            <a:chOff x="0" y="0"/>
            <a:chExt cx="4322750" cy="1105065"/>
          </a:xfrm>
        </p:grpSpPr>
        <p:sp>
          <p:nvSpPr>
            <p:cNvPr id="9" name="Freeform 9"/>
            <p:cNvSpPr/>
            <p:nvPr/>
          </p:nvSpPr>
          <p:spPr>
            <a:xfrm>
              <a:off x="16256" y="16256"/>
              <a:ext cx="4290187" cy="1072515"/>
            </a:xfrm>
            <a:custGeom>
              <a:avLst/>
              <a:gdLst/>
              <a:ahLst/>
              <a:cxnLst/>
              <a:rect l="l" t="t" r="r" b="b"/>
              <a:pathLst>
                <a:path w="4290187" h="1072515">
                  <a:moveTo>
                    <a:pt x="0" y="0"/>
                  </a:moveTo>
                  <a:lnTo>
                    <a:pt x="4290187" y="0"/>
                  </a:lnTo>
                  <a:lnTo>
                    <a:pt x="4290187" y="1072515"/>
                  </a:lnTo>
                  <a:lnTo>
                    <a:pt x="0" y="1072515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4322699" cy="1105027"/>
            </a:xfrm>
            <a:custGeom>
              <a:avLst/>
              <a:gdLst/>
              <a:ahLst/>
              <a:cxnLst/>
              <a:rect l="l" t="t" r="r" b="b"/>
              <a:pathLst>
                <a:path w="4322699" h="1105027">
                  <a:moveTo>
                    <a:pt x="16256" y="0"/>
                  </a:moveTo>
                  <a:lnTo>
                    <a:pt x="4306443" y="0"/>
                  </a:lnTo>
                  <a:cubicBezTo>
                    <a:pt x="4315460" y="0"/>
                    <a:pt x="4322699" y="7239"/>
                    <a:pt x="4322699" y="16256"/>
                  </a:cubicBezTo>
                  <a:lnTo>
                    <a:pt x="4322699" y="1088771"/>
                  </a:lnTo>
                  <a:cubicBezTo>
                    <a:pt x="4322699" y="1097788"/>
                    <a:pt x="4315460" y="1105027"/>
                    <a:pt x="4306443" y="1105027"/>
                  </a:cubicBezTo>
                  <a:lnTo>
                    <a:pt x="16256" y="1105027"/>
                  </a:lnTo>
                  <a:cubicBezTo>
                    <a:pt x="7239" y="1105027"/>
                    <a:pt x="0" y="1097788"/>
                    <a:pt x="0" y="1088771"/>
                  </a:cubicBezTo>
                  <a:lnTo>
                    <a:pt x="0" y="16256"/>
                  </a:lnTo>
                  <a:cubicBezTo>
                    <a:pt x="0" y="7239"/>
                    <a:pt x="7239" y="0"/>
                    <a:pt x="16256" y="0"/>
                  </a:cubicBezTo>
                  <a:moveTo>
                    <a:pt x="16256" y="32512"/>
                  </a:moveTo>
                  <a:lnTo>
                    <a:pt x="16256" y="16256"/>
                  </a:lnTo>
                  <a:lnTo>
                    <a:pt x="32512" y="16256"/>
                  </a:lnTo>
                  <a:lnTo>
                    <a:pt x="32512" y="1088771"/>
                  </a:lnTo>
                  <a:lnTo>
                    <a:pt x="16256" y="1088771"/>
                  </a:lnTo>
                  <a:lnTo>
                    <a:pt x="16256" y="1072515"/>
                  </a:lnTo>
                  <a:lnTo>
                    <a:pt x="4306443" y="1072515"/>
                  </a:lnTo>
                  <a:lnTo>
                    <a:pt x="4306443" y="1088771"/>
                  </a:lnTo>
                  <a:lnTo>
                    <a:pt x="4290187" y="1088771"/>
                  </a:lnTo>
                  <a:lnTo>
                    <a:pt x="4290187" y="16256"/>
                  </a:lnTo>
                  <a:lnTo>
                    <a:pt x="4306443" y="16256"/>
                  </a:lnTo>
                  <a:lnTo>
                    <a:pt x="4306443" y="32512"/>
                  </a:lnTo>
                  <a:lnTo>
                    <a:pt x="16256" y="32512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11" name="Group 11"/>
          <p:cNvGrpSpPr/>
          <p:nvPr/>
        </p:nvGrpSpPr>
        <p:grpSpPr>
          <a:xfrm>
            <a:off x="3105550" y="3419618"/>
            <a:ext cx="3242062" cy="828799"/>
            <a:chOff x="0" y="0"/>
            <a:chExt cx="4322750" cy="1105065"/>
          </a:xfrm>
        </p:grpSpPr>
        <p:sp>
          <p:nvSpPr>
            <p:cNvPr id="12" name="Freeform 12"/>
            <p:cNvSpPr/>
            <p:nvPr/>
          </p:nvSpPr>
          <p:spPr>
            <a:xfrm>
              <a:off x="16256" y="16256"/>
              <a:ext cx="4290187" cy="1072515"/>
            </a:xfrm>
            <a:custGeom>
              <a:avLst/>
              <a:gdLst/>
              <a:ahLst/>
              <a:cxnLst/>
              <a:rect l="l" t="t" r="r" b="b"/>
              <a:pathLst>
                <a:path w="4290187" h="1072515">
                  <a:moveTo>
                    <a:pt x="0" y="0"/>
                  </a:moveTo>
                  <a:lnTo>
                    <a:pt x="4290187" y="0"/>
                  </a:lnTo>
                  <a:lnTo>
                    <a:pt x="4290187" y="1072515"/>
                  </a:lnTo>
                  <a:lnTo>
                    <a:pt x="0" y="1072515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4322699" cy="1105027"/>
            </a:xfrm>
            <a:custGeom>
              <a:avLst/>
              <a:gdLst/>
              <a:ahLst/>
              <a:cxnLst/>
              <a:rect l="l" t="t" r="r" b="b"/>
              <a:pathLst>
                <a:path w="4322699" h="1105027">
                  <a:moveTo>
                    <a:pt x="16256" y="0"/>
                  </a:moveTo>
                  <a:lnTo>
                    <a:pt x="4306443" y="0"/>
                  </a:lnTo>
                  <a:cubicBezTo>
                    <a:pt x="4315460" y="0"/>
                    <a:pt x="4322699" y="7239"/>
                    <a:pt x="4322699" y="16256"/>
                  </a:cubicBezTo>
                  <a:lnTo>
                    <a:pt x="4322699" y="1088771"/>
                  </a:lnTo>
                  <a:cubicBezTo>
                    <a:pt x="4322699" y="1097788"/>
                    <a:pt x="4315460" y="1105027"/>
                    <a:pt x="4306443" y="1105027"/>
                  </a:cubicBezTo>
                  <a:lnTo>
                    <a:pt x="16256" y="1105027"/>
                  </a:lnTo>
                  <a:cubicBezTo>
                    <a:pt x="7239" y="1105027"/>
                    <a:pt x="0" y="1097788"/>
                    <a:pt x="0" y="1088771"/>
                  </a:cubicBezTo>
                  <a:lnTo>
                    <a:pt x="0" y="16256"/>
                  </a:lnTo>
                  <a:cubicBezTo>
                    <a:pt x="0" y="7239"/>
                    <a:pt x="7239" y="0"/>
                    <a:pt x="16256" y="0"/>
                  </a:cubicBezTo>
                  <a:moveTo>
                    <a:pt x="16256" y="32512"/>
                  </a:moveTo>
                  <a:lnTo>
                    <a:pt x="16256" y="16256"/>
                  </a:lnTo>
                  <a:lnTo>
                    <a:pt x="32512" y="16256"/>
                  </a:lnTo>
                  <a:lnTo>
                    <a:pt x="32512" y="1088771"/>
                  </a:lnTo>
                  <a:lnTo>
                    <a:pt x="16256" y="1088771"/>
                  </a:lnTo>
                  <a:lnTo>
                    <a:pt x="16256" y="1072515"/>
                  </a:lnTo>
                  <a:lnTo>
                    <a:pt x="4306443" y="1072515"/>
                  </a:lnTo>
                  <a:lnTo>
                    <a:pt x="4306443" y="1088771"/>
                  </a:lnTo>
                  <a:lnTo>
                    <a:pt x="4290187" y="1088771"/>
                  </a:lnTo>
                  <a:lnTo>
                    <a:pt x="4290187" y="16256"/>
                  </a:lnTo>
                  <a:lnTo>
                    <a:pt x="4306443" y="16256"/>
                  </a:lnTo>
                  <a:lnTo>
                    <a:pt x="4306443" y="32512"/>
                  </a:lnTo>
                  <a:lnTo>
                    <a:pt x="16256" y="32512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322750" cy="1124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72"/>
                </a:lnSpc>
              </a:pPr>
              <a:r>
                <a:rPr lang="en-US" sz="1727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AI Processed Data and </a:t>
              </a:r>
            </a:p>
            <a:p>
              <a:pPr algn="ctr">
                <a:lnSpc>
                  <a:spcPts val="2072"/>
                </a:lnSpc>
              </a:pPr>
              <a:r>
                <a:rPr lang="en-US" sz="1727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Provide Suggestions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106769" y="4531766"/>
            <a:ext cx="3242062" cy="828799"/>
            <a:chOff x="0" y="0"/>
            <a:chExt cx="4322750" cy="1105065"/>
          </a:xfrm>
        </p:grpSpPr>
        <p:sp>
          <p:nvSpPr>
            <p:cNvPr id="16" name="Freeform 16"/>
            <p:cNvSpPr/>
            <p:nvPr/>
          </p:nvSpPr>
          <p:spPr>
            <a:xfrm>
              <a:off x="16256" y="16256"/>
              <a:ext cx="4290187" cy="1072515"/>
            </a:xfrm>
            <a:custGeom>
              <a:avLst/>
              <a:gdLst/>
              <a:ahLst/>
              <a:cxnLst/>
              <a:rect l="l" t="t" r="r" b="b"/>
              <a:pathLst>
                <a:path w="4290187" h="1072515">
                  <a:moveTo>
                    <a:pt x="0" y="0"/>
                  </a:moveTo>
                  <a:lnTo>
                    <a:pt x="4290187" y="0"/>
                  </a:lnTo>
                  <a:lnTo>
                    <a:pt x="4290187" y="1072515"/>
                  </a:lnTo>
                  <a:lnTo>
                    <a:pt x="0" y="1072515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17" name="Freeform 17"/>
            <p:cNvSpPr/>
            <p:nvPr/>
          </p:nvSpPr>
          <p:spPr>
            <a:xfrm>
              <a:off x="0" y="0"/>
              <a:ext cx="4322699" cy="1105027"/>
            </a:xfrm>
            <a:custGeom>
              <a:avLst/>
              <a:gdLst/>
              <a:ahLst/>
              <a:cxnLst/>
              <a:rect l="l" t="t" r="r" b="b"/>
              <a:pathLst>
                <a:path w="4322699" h="1105027">
                  <a:moveTo>
                    <a:pt x="16256" y="0"/>
                  </a:moveTo>
                  <a:lnTo>
                    <a:pt x="4306443" y="0"/>
                  </a:lnTo>
                  <a:cubicBezTo>
                    <a:pt x="4315460" y="0"/>
                    <a:pt x="4322699" y="7239"/>
                    <a:pt x="4322699" y="16256"/>
                  </a:cubicBezTo>
                  <a:lnTo>
                    <a:pt x="4322699" y="1088771"/>
                  </a:lnTo>
                  <a:cubicBezTo>
                    <a:pt x="4322699" y="1097788"/>
                    <a:pt x="4315460" y="1105027"/>
                    <a:pt x="4306443" y="1105027"/>
                  </a:cubicBezTo>
                  <a:lnTo>
                    <a:pt x="16256" y="1105027"/>
                  </a:lnTo>
                  <a:cubicBezTo>
                    <a:pt x="7239" y="1105027"/>
                    <a:pt x="0" y="1097788"/>
                    <a:pt x="0" y="1088771"/>
                  </a:cubicBezTo>
                  <a:lnTo>
                    <a:pt x="0" y="16256"/>
                  </a:lnTo>
                  <a:cubicBezTo>
                    <a:pt x="0" y="7239"/>
                    <a:pt x="7239" y="0"/>
                    <a:pt x="16256" y="0"/>
                  </a:cubicBezTo>
                  <a:moveTo>
                    <a:pt x="16256" y="32512"/>
                  </a:moveTo>
                  <a:lnTo>
                    <a:pt x="16256" y="16256"/>
                  </a:lnTo>
                  <a:lnTo>
                    <a:pt x="32512" y="16256"/>
                  </a:lnTo>
                  <a:lnTo>
                    <a:pt x="32512" y="1088771"/>
                  </a:lnTo>
                  <a:lnTo>
                    <a:pt x="16256" y="1088771"/>
                  </a:lnTo>
                  <a:lnTo>
                    <a:pt x="16256" y="1072515"/>
                  </a:lnTo>
                  <a:lnTo>
                    <a:pt x="4306443" y="1072515"/>
                  </a:lnTo>
                  <a:lnTo>
                    <a:pt x="4306443" y="1088771"/>
                  </a:lnTo>
                  <a:lnTo>
                    <a:pt x="4290187" y="1088771"/>
                  </a:lnTo>
                  <a:lnTo>
                    <a:pt x="4290187" y="16256"/>
                  </a:lnTo>
                  <a:lnTo>
                    <a:pt x="4306443" y="16256"/>
                  </a:lnTo>
                  <a:lnTo>
                    <a:pt x="4306443" y="32512"/>
                  </a:lnTo>
                  <a:lnTo>
                    <a:pt x="16256" y="32512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4322750" cy="1124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72"/>
                </a:lnSpc>
              </a:pPr>
              <a:r>
                <a:rPr lang="en-US" sz="1727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Government Reporting </a:t>
              </a:r>
            </a:p>
            <a:p>
              <a:pPr algn="ctr">
                <a:lnSpc>
                  <a:spcPts val="2072"/>
                </a:lnSpc>
              </a:pPr>
              <a:r>
                <a:rPr lang="en-US" sz="1727" b="1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Send Critical Emission Data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3089710" y="5715914"/>
            <a:ext cx="3242062" cy="828799"/>
            <a:chOff x="0" y="0"/>
            <a:chExt cx="4322750" cy="1105065"/>
          </a:xfrm>
        </p:grpSpPr>
        <p:sp>
          <p:nvSpPr>
            <p:cNvPr id="20" name="Freeform 20"/>
            <p:cNvSpPr/>
            <p:nvPr/>
          </p:nvSpPr>
          <p:spPr>
            <a:xfrm>
              <a:off x="16256" y="16256"/>
              <a:ext cx="4290187" cy="1072515"/>
            </a:xfrm>
            <a:custGeom>
              <a:avLst/>
              <a:gdLst/>
              <a:ahLst/>
              <a:cxnLst/>
              <a:rect l="l" t="t" r="r" b="b"/>
              <a:pathLst>
                <a:path w="4290187" h="1072515">
                  <a:moveTo>
                    <a:pt x="0" y="0"/>
                  </a:moveTo>
                  <a:lnTo>
                    <a:pt x="4290187" y="0"/>
                  </a:lnTo>
                  <a:lnTo>
                    <a:pt x="4290187" y="1072515"/>
                  </a:lnTo>
                  <a:lnTo>
                    <a:pt x="0" y="1072515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</a:ln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4322699" cy="1105027"/>
            </a:xfrm>
            <a:custGeom>
              <a:avLst/>
              <a:gdLst/>
              <a:ahLst/>
              <a:cxnLst/>
              <a:rect l="l" t="t" r="r" b="b"/>
              <a:pathLst>
                <a:path w="4322699" h="1105027">
                  <a:moveTo>
                    <a:pt x="16256" y="0"/>
                  </a:moveTo>
                  <a:lnTo>
                    <a:pt x="4306443" y="0"/>
                  </a:lnTo>
                  <a:cubicBezTo>
                    <a:pt x="4315460" y="0"/>
                    <a:pt x="4322699" y="7239"/>
                    <a:pt x="4322699" y="16256"/>
                  </a:cubicBezTo>
                  <a:lnTo>
                    <a:pt x="4322699" y="1088771"/>
                  </a:lnTo>
                  <a:cubicBezTo>
                    <a:pt x="4322699" y="1097788"/>
                    <a:pt x="4315460" y="1105027"/>
                    <a:pt x="4306443" y="1105027"/>
                  </a:cubicBezTo>
                  <a:lnTo>
                    <a:pt x="16256" y="1105027"/>
                  </a:lnTo>
                  <a:cubicBezTo>
                    <a:pt x="7239" y="1105027"/>
                    <a:pt x="0" y="1097788"/>
                    <a:pt x="0" y="1088771"/>
                  </a:cubicBezTo>
                  <a:lnTo>
                    <a:pt x="0" y="16256"/>
                  </a:lnTo>
                  <a:cubicBezTo>
                    <a:pt x="0" y="7239"/>
                    <a:pt x="7239" y="0"/>
                    <a:pt x="16256" y="0"/>
                  </a:cubicBezTo>
                  <a:moveTo>
                    <a:pt x="16256" y="32512"/>
                  </a:moveTo>
                  <a:lnTo>
                    <a:pt x="16256" y="16256"/>
                  </a:lnTo>
                  <a:lnTo>
                    <a:pt x="32512" y="16256"/>
                  </a:lnTo>
                  <a:lnTo>
                    <a:pt x="32512" y="1088771"/>
                  </a:lnTo>
                  <a:lnTo>
                    <a:pt x="16256" y="1088771"/>
                  </a:lnTo>
                  <a:lnTo>
                    <a:pt x="16256" y="1072515"/>
                  </a:lnTo>
                  <a:lnTo>
                    <a:pt x="4306443" y="1072515"/>
                  </a:lnTo>
                  <a:lnTo>
                    <a:pt x="4306443" y="1088771"/>
                  </a:lnTo>
                  <a:lnTo>
                    <a:pt x="4290187" y="1088771"/>
                  </a:lnTo>
                  <a:lnTo>
                    <a:pt x="4290187" y="16256"/>
                  </a:lnTo>
                  <a:lnTo>
                    <a:pt x="4306443" y="16256"/>
                  </a:lnTo>
                  <a:lnTo>
                    <a:pt x="4306443" y="32512"/>
                  </a:lnTo>
                  <a:lnTo>
                    <a:pt x="16256" y="32512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322750" cy="1143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72"/>
                </a:lnSpc>
              </a:pPr>
              <a:endParaRPr/>
            </a:p>
            <a:p>
              <a:pPr algn="ctr">
                <a:lnSpc>
                  <a:spcPts val="2072"/>
                </a:lnSpc>
              </a:pPr>
              <a:r>
                <a:rPr lang="en-US" sz="1727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Display</a:t>
              </a:r>
              <a:r>
                <a:rPr lang="en-US" sz="1727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</a:t>
              </a:r>
              <a:r>
                <a:rPr lang="en-US" sz="1727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Dynamic Suggestions</a:t>
              </a:r>
            </a:p>
            <a:p>
              <a:pPr algn="ctr">
                <a:lnSpc>
                  <a:spcPts val="2072"/>
                </a:lnSpc>
              </a:pPr>
              <a:r>
                <a:rPr lang="en-US" sz="1727" b="1">
                  <a:solidFill>
                    <a:srgbClr val="000000"/>
                  </a:solidFill>
                  <a:latin typeface="Calibri (MS) Bold"/>
                  <a:ea typeface="Calibri (MS) Bold"/>
                  <a:cs typeface="Calibri (MS) Bold"/>
                  <a:sym typeface="Calibri (MS) Bold"/>
                </a:rPr>
                <a:t>Product Criticality</a:t>
              </a:r>
            </a:p>
            <a:p>
              <a:pPr algn="ctr">
                <a:lnSpc>
                  <a:spcPts val="2072"/>
                </a:lnSpc>
              </a:pPr>
              <a:endParaRPr lang="en-US" sz="1727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endParaR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356656" y="2200732"/>
            <a:ext cx="4708169" cy="568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98"/>
              </a:lnSpc>
            </a:pPr>
            <a:r>
              <a:rPr lang="en-US" sz="172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Python Flask</a:t>
            </a:r>
            <a:r>
              <a:rPr lang="en-US" sz="172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727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Backend</a:t>
            </a:r>
          </a:p>
        </p:txBody>
      </p:sp>
      <p:sp>
        <p:nvSpPr>
          <p:cNvPr id="25" name="AutoShape 25"/>
          <p:cNvSpPr/>
          <p:nvPr/>
        </p:nvSpPr>
        <p:spPr>
          <a:xfrm rot="5511780">
            <a:off x="4514383" y="3237471"/>
            <a:ext cx="356149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6" name="AutoShape 26"/>
          <p:cNvSpPr/>
          <p:nvPr/>
        </p:nvSpPr>
        <p:spPr>
          <a:xfrm rot="5511780">
            <a:off x="4549731" y="4385329"/>
            <a:ext cx="356149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7" name="AutoShape 27"/>
          <p:cNvSpPr/>
          <p:nvPr/>
        </p:nvSpPr>
        <p:spPr>
          <a:xfrm rot="5511780">
            <a:off x="4589945" y="5517023"/>
            <a:ext cx="356149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28" name="AutoShape 25">
            <a:extLst>
              <a:ext uri="{FF2B5EF4-FFF2-40B4-BE49-F238E27FC236}">
                <a16:creationId xmlns:a16="http://schemas.microsoft.com/office/drawing/2014/main" id="{854C53B1-36D9-659F-0A5A-26AD0A307426}"/>
              </a:ext>
            </a:extLst>
          </p:cNvPr>
          <p:cNvSpPr/>
          <p:nvPr/>
        </p:nvSpPr>
        <p:spPr>
          <a:xfrm rot="5511780">
            <a:off x="4502805" y="2107726"/>
            <a:ext cx="356149" cy="0"/>
          </a:xfrm>
          <a:prstGeom prst="line">
            <a:avLst/>
          </a:prstGeom>
          <a:ln w="9525" cap="rnd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03143" y="354311"/>
            <a:ext cx="4323883" cy="438779"/>
          </a:xfrm>
          <a:custGeom>
            <a:avLst/>
            <a:gdLst/>
            <a:ahLst/>
            <a:cxnLst/>
            <a:rect l="l" t="t" r="r" b="b"/>
            <a:pathLst>
              <a:path w="4323883" h="438779">
                <a:moveTo>
                  <a:pt x="0" y="0"/>
                </a:moveTo>
                <a:lnTo>
                  <a:pt x="4323883" y="0"/>
                </a:lnTo>
                <a:lnTo>
                  <a:pt x="4323883" y="438779"/>
                </a:lnTo>
                <a:lnTo>
                  <a:pt x="0" y="438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50583" b="-5058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6546" y="390134"/>
            <a:ext cx="4081872" cy="492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1919" b="1" spc="-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ARCHITECTURE EXPLANATION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4917" y="1076325"/>
            <a:ext cx="9383888" cy="6078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9280" lvl="1" indent="-342900" algn="l">
              <a:lnSpc>
                <a:spcPts val="2740"/>
              </a:lnSpc>
              <a:buFont typeface="Wingdings"/>
              <a:buChar char="Ø"/>
            </a:pPr>
            <a:r>
              <a:rPr lang="en-US" sz="228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User Interface allows users to upload sales data files and interact with the system through a simple and user-friendly design.</a:t>
            </a:r>
            <a:endParaRPr lang="en-US"/>
          </a:p>
          <a:p>
            <a:pPr marL="342900" indent="-342900" algn="l">
              <a:lnSpc>
                <a:spcPts val="2740"/>
              </a:lnSpc>
              <a:buFont typeface="Wingdings"/>
              <a:buChar char="Ø"/>
            </a:pPr>
            <a:endParaRPr lang="en-US" sz="2283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589280" lvl="1" indent="-342900" algn="l">
              <a:lnSpc>
                <a:spcPts val="2740"/>
              </a:lnSpc>
              <a:buFont typeface="Wingdings"/>
              <a:buChar char="Ø"/>
            </a:pPr>
            <a:r>
              <a:rPr lang="en-US" sz="228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Python Flask Backend processes the uploaded data, manages file handling, and acts as a bridge between the user interface and the AI module.</a:t>
            </a:r>
            <a:endParaRPr lang="en-US" sz="2283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342900" indent="-342900" algn="l">
              <a:lnSpc>
                <a:spcPts val="2968"/>
              </a:lnSpc>
              <a:buFont typeface="Wingdings"/>
              <a:buChar char="Ø"/>
            </a:pPr>
            <a:endParaRPr lang="en-US" sz="2283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734695" lvl="1" indent="-457200" algn="l">
              <a:lnSpc>
                <a:spcPts val="3082"/>
              </a:lnSpc>
              <a:buFont typeface="Wingdings"/>
              <a:buChar char="Ø"/>
            </a:pPr>
            <a:r>
              <a:rPr lang="en-US" sz="256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AI Processing Module analyzes sales data and carbon emission levels to generate intelligent suggestions and identify high-emission products.</a:t>
            </a:r>
            <a:endParaRPr lang="en-US" sz="2568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457200" indent="-457200" algn="l">
              <a:lnSpc>
                <a:spcPts val="2740"/>
              </a:lnSpc>
              <a:buFont typeface="Wingdings"/>
              <a:buChar char="Ø"/>
            </a:pPr>
            <a:endParaRPr lang="en-US" sz="2568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589280" lvl="1" indent="-342900" algn="l">
              <a:lnSpc>
                <a:spcPts val="2740"/>
              </a:lnSpc>
              <a:buFont typeface="Wingdings"/>
              <a:buChar char="Ø"/>
            </a:pPr>
            <a:r>
              <a:rPr lang="en-US" sz="228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Government Reporting Module prepares and sends critical emission data for compliance and regulatory purposes when high-risk products are detected.</a:t>
            </a:r>
            <a:endParaRPr lang="en-US" sz="2283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342900" indent="-342900" algn="l">
              <a:lnSpc>
                <a:spcPts val="2740"/>
              </a:lnSpc>
              <a:buFont typeface="Wingdings"/>
              <a:buChar char="Ø"/>
            </a:pPr>
            <a:endParaRPr lang="en-US" sz="2283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589280" lvl="1" indent="-342900" algn="l">
              <a:lnSpc>
                <a:spcPts val="2740"/>
              </a:lnSpc>
              <a:buFont typeface="Wingdings"/>
              <a:buChar char="Ø"/>
            </a:pPr>
            <a:r>
              <a:rPr lang="en-US" sz="228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Display Module presents dynamic AI-generated suggestions and product criticality levels to help users make sustainable decisions.</a:t>
            </a:r>
            <a:endParaRPr lang="en-US" sz="2283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7827" y="306286"/>
            <a:ext cx="3051924" cy="566633"/>
          </a:xfrm>
          <a:custGeom>
            <a:avLst/>
            <a:gdLst/>
            <a:ahLst/>
            <a:cxnLst/>
            <a:rect l="l" t="t" r="r" b="b"/>
            <a:pathLst>
              <a:path w="3051924" h="566633">
                <a:moveTo>
                  <a:pt x="0" y="0"/>
                </a:moveTo>
                <a:lnTo>
                  <a:pt x="3051925" y="0"/>
                </a:lnTo>
                <a:lnTo>
                  <a:pt x="3051925" y="566633"/>
                </a:lnTo>
                <a:lnTo>
                  <a:pt x="0" y="566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975" b="-497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6546" y="390763"/>
            <a:ext cx="4081872" cy="491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1919" b="1" spc="-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LIST OF MODULES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17986" y="1479728"/>
            <a:ext cx="9119245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775" lvl="1" indent="-457200" algn="just">
              <a:lnSpc>
                <a:spcPts val="3224"/>
              </a:lnSpc>
              <a:buFont typeface="Wingdings"/>
              <a:buChar char="Ø"/>
            </a:pPr>
            <a:r>
              <a:rPr lang="en-US" sz="2687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File Upload Module</a:t>
            </a:r>
            <a:r>
              <a:rPr lang="en-US" sz="26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HTML, CSS, JavaScript, Python Flask</a:t>
            </a:r>
          </a:p>
          <a:p>
            <a:pPr marL="155575" lvl="1" algn="just">
              <a:lnSpc>
                <a:spcPts val="3224"/>
              </a:lnSpc>
            </a:pPr>
            <a:endParaRPr lang="en-US" sz="2687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612775" lvl="1" indent="-457200" algn="just">
              <a:lnSpc>
                <a:spcPts val="3224"/>
              </a:lnSpc>
              <a:buFont typeface="Wingdings"/>
              <a:buChar char="Ø"/>
            </a:pPr>
            <a:r>
              <a:rPr lang="en-US" sz="2650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AI Processing Module (Carbon Calculation, Product Classification, Alternative Suggestions, Substitution Risk)</a:t>
            </a:r>
            <a:r>
              <a:rPr lang="en-US" sz="26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Python (Flask), Gemini API</a:t>
            </a:r>
            <a:endParaRPr lang="en-US" sz="26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612775" lvl="1" indent="-457200" algn="just">
              <a:lnSpc>
                <a:spcPts val="3224"/>
              </a:lnSpc>
              <a:buFont typeface="Wingdings"/>
              <a:buChar char="Ø"/>
            </a:pPr>
            <a:endParaRPr lang="en-US" sz="2687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612775" lvl="1" indent="-457200" algn="just">
              <a:lnSpc>
                <a:spcPts val="3224"/>
              </a:lnSpc>
              <a:buFont typeface="Wingdings"/>
              <a:buChar char="Ø"/>
            </a:pPr>
            <a:r>
              <a:rPr lang="en-US" sz="2687" b="1" dirty="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 Display Module</a:t>
            </a:r>
            <a:r>
              <a:rPr lang="en-US" sz="26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HTML, CSS, JavaScript, Python (Flask)</a:t>
            </a:r>
            <a:endParaRPr lang="en-US" sz="2687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5280" y="352539"/>
            <a:ext cx="2872026" cy="555107"/>
          </a:xfrm>
          <a:custGeom>
            <a:avLst/>
            <a:gdLst/>
            <a:ahLst/>
            <a:cxnLst/>
            <a:rect l="l" t="t" r="r" b="b"/>
            <a:pathLst>
              <a:path w="2872026" h="555107">
                <a:moveTo>
                  <a:pt x="0" y="0"/>
                </a:moveTo>
                <a:lnTo>
                  <a:pt x="2872025" y="0"/>
                </a:lnTo>
                <a:lnTo>
                  <a:pt x="2872025" y="555108"/>
                </a:lnTo>
                <a:lnTo>
                  <a:pt x="0" y="555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808" b="-281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6546" y="440426"/>
            <a:ext cx="4081872" cy="441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1919" b="1" spc="-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1480" y="1621107"/>
            <a:ext cx="8226971" cy="4103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ts val="3224"/>
              </a:lnSpc>
              <a:buFont typeface="Wingdings" panose="05000000000000000000" pitchFamily="2" charset="2"/>
              <a:buChar char="Ø"/>
            </a:pPr>
            <a:r>
              <a:rPr lang="en-US" sz="26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Carbon Emission Analyzer provides an end-to-end solution for businesses to monitor and manage the environmental impact of their products. </a:t>
            </a:r>
          </a:p>
          <a:p>
            <a:pPr algn="just">
              <a:lnSpc>
                <a:spcPts val="3224"/>
              </a:lnSpc>
            </a:pPr>
            <a:endParaRPr lang="en-US" sz="2687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457200" algn="just">
              <a:lnSpc>
                <a:spcPts val="3224"/>
              </a:lnSpc>
              <a:buFont typeface="Wingdings" panose="05000000000000000000" pitchFamily="2" charset="2"/>
              <a:buChar char="Ø"/>
            </a:pPr>
            <a:r>
              <a:rPr lang="en-US" sz="26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combining AI-driven suggestions, emission calculations, and substitution risk analysis, the system supports sustainable, data-driven decisions that reduce carbon footprints without compromising sales performance.</a:t>
            </a:r>
          </a:p>
          <a:p>
            <a:pPr algn="l">
              <a:lnSpc>
                <a:spcPts val="3224"/>
              </a:lnSpc>
            </a:pPr>
            <a:endParaRPr lang="en-US" sz="2687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5270" y="352539"/>
            <a:ext cx="3334693" cy="555107"/>
          </a:xfrm>
          <a:custGeom>
            <a:avLst/>
            <a:gdLst/>
            <a:ahLst/>
            <a:cxnLst/>
            <a:rect l="l" t="t" r="r" b="b"/>
            <a:pathLst>
              <a:path w="3334693" h="555107">
                <a:moveTo>
                  <a:pt x="0" y="0"/>
                </a:moveTo>
                <a:lnTo>
                  <a:pt x="3334693" y="0"/>
                </a:lnTo>
                <a:lnTo>
                  <a:pt x="3334693" y="555108"/>
                </a:lnTo>
                <a:lnTo>
                  <a:pt x="0" y="555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316" b="-1131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6546" y="440426"/>
            <a:ext cx="4081872" cy="441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1919" b="1" spc="-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FUTURE ENHANCEMENT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34923" y="1454496"/>
            <a:ext cx="8080715" cy="4103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12775" lvl="1" indent="-457200" algn="just">
              <a:lnSpc>
                <a:spcPts val="3224"/>
              </a:lnSpc>
              <a:buFont typeface="Wingdings"/>
              <a:buChar char="Ø"/>
            </a:pPr>
            <a:r>
              <a:rPr lang="en-US" sz="26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Integrate real-time sales data from multiple sources.</a:t>
            </a:r>
            <a:endParaRPr lang="en-US" dirty="0"/>
          </a:p>
          <a:p>
            <a:pPr marL="612775" lvl="1" indent="-457200" algn="just">
              <a:lnSpc>
                <a:spcPts val="3224"/>
              </a:lnSpc>
              <a:buFont typeface="Wingdings"/>
              <a:buChar char="Ø"/>
            </a:pPr>
            <a:endParaRPr lang="en-US" sz="2687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612775" lvl="1" indent="-457200" algn="just">
              <a:lnSpc>
                <a:spcPts val="3224"/>
              </a:lnSpc>
              <a:buFont typeface="Wingdings"/>
              <a:buChar char="Ø"/>
            </a:pPr>
            <a:r>
              <a:rPr lang="en-US" sz="26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interactive dashboards with charts and graphs.</a:t>
            </a:r>
            <a:endParaRPr lang="en-US" sz="26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155575" lvl="1" algn="just">
              <a:lnSpc>
                <a:spcPts val="3224"/>
              </a:lnSpc>
            </a:pPr>
            <a:endParaRPr lang="en-US" sz="2687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612775" lvl="1" indent="-457200" algn="just">
              <a:lnSpc>
                <a:spcPts val="3224"/>
              </a:lnSpc>
              <a:buFont typeface="Wingdings"/>
              <a:buChar char="Ø"/>
            </a:pPr>
            <a:r>
              <a:rPr lang="en-US" sz="26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Expand AI to suggest alternative products across multiple categories and companies.</a:t>
            </a:r>
            <a:endParaRPr lang="en-US" sz="26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612775" lvl="1" indent="-457200" algn="just">
              <a:lnSpc>
                <a:spcPts val="3224"/>
              </a:lnSpc>
              <a:buFont typeface="Wingdings"/>
              <a:buChar char="Ø"/>
            </a:pPr>
            <a:endParaRPr lang="en-US" sz="2687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612775" lvl="1" indent="-457200" algn="just">
              <a:lnSpc>
                <a:spcPts val="3224"/>
              </a:lnSpc>
              <a:buFont typeface="Wingdings"/>
              <a:buChar char="Ø"/>
            </a:pPr>
            <a:r>
              <a:rPr lang="en-US" sz="265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 predictive analytics to forecast future emissions and risks.</a:t>
            </a:r>
            <a:endParaRPr lang="en-US" sz="26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  <a:p>
            <a:pPr marL="612775" lvl="1" indent="-457200" algn="l">
              <a:lnSpc>
                <a:spcPts val="3224"/>
              </a:lnSpc>
              <a:buFont typeface="Wingdings"/>
              <a:buChar char="Ø"/>
            </a:pPr>
            <a:endParaRPr lang="en-US" sz="2687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5925" y="354311"/>
            <a:ext cx="2808160" cy="438779"/>
          </a:xfrm>
          <a:custGeom>
            <a:avLst/>
            <a:gdLst/>
            <a:ahLst/>
            <a:cxnLst/>
            <a:rect l="l" t="t" r="r" b="b"/>
            <a:pathLst>
              <a:path w="2808160" h="438779">
                <a:moveTo>
                  <a:pt x="0" y="0"/>
                </a:moveTo>
                <a:lnTo>
                  <a:pt x="2808161" y="0"/>
                </a:lnTo>
                <a:lnTo>
                  <a:pt x="2808161" y="438779"/>
                </a:lnTo>
                <a:lnTo>
                  <a:pt x="0" y="438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25" b="-1532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75873" y="435939"/>
            <a:ext cx="1720151" cy="29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1919" b="1" spc="-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REFERENCES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C2C27A-783E-BD84-04C6-0A35C99EEEE7}"/>
              </a:ext>
            </a:extLst>
          </p:cNvPr>
          <p:cNvSpPr txBox="1"/>
          <p:nvPr/>
        </p:nvSpPr>
        <p:spPr>
          <a:xfrm>
            <a:off x="1415414" y="1321529"/>
            <a:ext cx="7483894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Product Carbon Footprint and Life Cycle Assessment — </a:t>
            </a:r>
            <a:r>
              <a:rPr lang="en-US" dirty="0">
                <a:hlinkClick r:id="rId3"/>
              </a:rPr>
              <a:t>https://www.tuvsud.com/en-in/themes/corporate-sustainability/7-key-initiatives-for-sustainability-goals/carbon-management/product-carbon-footprint-and-life-cycle-assessment</a:t>
            </a:r>
            <a:r>
              <a:rPr lang="en-US" dirty="0"/>
              <a:t> </a:t>
            </a:r>
          </a:p>
          <a:p>
            <a:endParaRPr lang="en-US"/>
          </a:p>
          <a:p>
            <a:r>
              <a:rPr lang="en-US" dirty="0"/>
              <a:t>Product Carbon Footprint – Automated &amp; AI-Powered Solutions — </a:t>
            </a:r>
            <a:r>
              <a:rPr lang="en-US" dirty="0">
                <a:hlinkClick r:id="rId4"/>
              </a:rPr>
              <a:t>https://www.eqs.com/platform-sustainability/product-carbon-footprint-automated-ai-powered/ ISO 14067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Product Carbon Footprint Standard — </a:t>
            </a:r>
            <a:r>
              <a:rPr lang="en-US" dirty="0">
                <a:hlinkClick r:id="rId5"/>
              </a:rPr>
              <a:t>https://sixsigma-tqm.com/iso-14067/</a:t>
            </a:r>
            <a:endParaRPr lang="en-US">
              <a:ea typeface="Calibri"/>
              <a:cs typeface="Calibri"/>
            </a:endParaRPr>
          </a:p>
          <a:p>
            <a:endParaRPr lang="en-US" dirty="0"/>
          </a:p>
          <a:p>
            <a:r>
              <a:rPr lang="en-US"/>
              <a:t>Carbon Footprint Calculation Methods — </a:t>
            </a:r>
            <a:r>
              <a:rPr lang="en-US" dirty="0">
                <a:hlinkClick r:id="rId6"/>
              </a:rPr>
              <a:t>https://fiveable.me/lists/carbon-footprint-calculation-methods</a:t>
            </a:r>
            <a:endParaRPr lang="en-US" dirty="0"/>
          </a:p>
          <a:p>
            <a:endParaRPr lang="en-US" dirty="0"/>
          </a:p>
          <a:p>
            <a:r>
              <a:rPr lang="en-US" dirty="0"/>
              <a:t>Carbon Footprint Tracking and Reduction Using AI — </a:t>
            </a:r>
            <a:r>
              <a:rPr lang="en-US" dirty="0">
                <a:hlinkClick r:id="rId7"/>
              </a:rPr>
              <a:t>https://community.nasscom.in/index.php/communities/ai/carbon-footprint-tracking-and-reduction-using-ai</a:t>
            </a:r>
            <a:endParaRPr lang="en-US">
              <a:ea typeface="Calibri"/>
              <a:cs typeface="Calibri"/>
            </a:endParaRPr>
          </a:p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8726" y="357368"/>
            <a:ext cx="2808160" cy="488242"/>
          </a:xfrm>
          <a:custGeom>
            <a:avLst/>
            <a:gdLst/>
            <a:ahLst/>
            <a:cxnLst/>
            <a:rect l="l" t="t" r="r" b="b"/>
            <a:pathLst>
              <a:path w="2808160" h="488242">
                <a:moveTo>
                  <a:pt x="0" y="0"/>
                </a:moveTo>
                <a:lnTo>
                  <a:pt x="2808161" y="0"/>
                </a:lnTo>
                <a:lnTo>
                  <a:pt x="2808161" y="488242"/>
                </a:lnTo>
                <a:lnTo>
                  <a:pt x="0" y="488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706" b="-870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6546" y="390134"/>
            <a:ext cx="4081872" cy="492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1919" b="1" spc="-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ABSTRACT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1039" y="887468"/>
            <a:ext cx="8695279" cy="58927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/>
              <a:buChar char="Ø"/>
            </a:pPr>
            <a:r>
              <a:rPr lang="en-US" sz="2650" dirty="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AI-powered system to analyze product sales and carbon emissions</a:t>
            </a:r>
            <a:endParaRPr lang="en-US" dirty="0"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Calculates total and product-wise CO₂ emissions using sales data</a:t>
            </a:r>
            <a:endParaRPr lang="en-US"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Identifies high-emission and high-sales products</a:t>
            </a:r>
            <a:endParaRPr lang="en-US"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Suggests alternative low-carbon products using AI</a:t>
            </a:r>
            <a:endParaRPr lang="en-US" sz="2650">
              <a:solidFill>
                <a:srgbClr val="000000"/>
              </a:solidFill>
              <a:ea typeface="+mn-lt"/>
              <a:cs typeface="+mn-lt"/>
            </a:endParaRPr>
          </a:p>
          <a:p>
            <a:pPr marL="457200" indent="-457200" algn="just">
              <a:lnSpc>
                <a:spcPct val="150000"/>
              </a:lnSpc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Classifies products into normal, critical, and high-risk levels</a:t>
            </a:r>
            <a:endParaRPr lang="en-US" dirty="0"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buFont typeface="Wingdings"/>
              <a:buChar char="Ø"/>
            </a:pPr>
            <a:r>
              <a:rPr lang="en-US" sz="2650" dirty="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Supports data-driven decisions for sustainable business practices</a:t>
            </a:r>
            <a:endParaRPr lang="en-US" sz="2650" dirty="0">
              <a:ea typeface="+mn-lt"/>
              <a:cs typeface="+mn-lt"/>
            </a:endParaRPr>
          </a:p>
          <a:p>
            <a:pPr marL="457200" indent="-457200" algn="just">
              <a:lnSpc>
                <a:spcPts val="3224"/>
              </a:lnSpc>
              <a:buFont typeface="Wingdings"/>
              <a:buChar char="Ø"/>
            </a:pPr>
            <a:endParaRPr lang="en-US" sz="26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79" y="381486"/>
            <a:ext cx="2808160" cy="438779"/>
          </a:xfrm>
          <a:custGeom>
            <a:avLst/>
            <a:gdLst/>
            <a:ahLst/>
            <a:cxnLst/>
            <a:rect l="l" t="t" r="r" b="b"/>
            <a:pathLst>
              <a:path w="2808160" h="438779">
                <a:moveTo>
                  <a:pt x="0" y="0"/>
                </a:moveTo>
                <a:lnTo>
                  <a:pt x="2808160" y="0"/>
                </a:lnTo>
                <a:lnTo>
                  <a:pt x="2808160" y="438778"/>
                </a:lnTo>
                <a:lnTo>
                  <a:pt x="0" y="438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25" b="-1532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6546" y="390134"/>
            <a:ext cx="4081872" cy="492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1919" b="1" spc="-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INTRODUCTION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8882" y="890686"/>
            <a:ext cx="8446360" cy="665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Companies sell multiple products without clear visibility of environmental impact</a:t>
            </a:r>
            <a:endParaRPr lang="en-US"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High-selling products often contribute significantly to carbon emissions</a:t>
            </a:r>
            <a:endParaRPr lang="en-US" sz="2650">
              <a:ea typeface="+mn-lt"/>
              <a:cs typeface="+mn-lt"/>
            </a:endParaRPr>
          </a:p>
          <a:p>
            <a:pPr marL="457200" indent="-457200" algn="just">
              <a:lnSpc>
                <a:spcPct val="150000"/>
              </a:lnSpc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Manual emission analysis is time-consuming and inaccurate</a:t>
            </a:r>
            <a:endParaRPr lang="en-US"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Need for an automated system combining sales, carbon data, and AI</a:t>
            </a:r>
            <a:endParaRPr lang="en-US"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System helps balance business growth and environmental responsibility</a:t>
            </a:r>
            <a:endParaRPr lang="en-US"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buFont typeface="Wingdings"/>
              <a:buChar char="Ø"/>
            </a:pPr>
            <a:endParaRPr lang="en-US" sz="26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79" y="381486"/>
            <a:ext cx="2808160" cy="438779"/>
          </a:xfrm>
          <a:custGeom>
            <a:avLst/>
            <a:gdLst/>
            <a:ahLst/>
            <a:cxnLst/>
            <a:rect l="l" t="t" r="r" b="b"/>
            <a:pathLst>
              <a:path w="2808160" h="438779">
                <a:moveTo>
                  <a:pt x="0" y="0"/>
                </a:moveTo>
                <a:lnTo>
                  <a:pt x="2808160" y="0"/>
                </a:lnTo>
                <a:lnTo>
                  <a:pt x="2808160" y="438778"/>
                </a:lnTo>
                <a:lnTo>
                  <a:pt x="0" y="438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25" b="-1532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6546" y="390134"/>
            <a:ext cx="4081872" cy="31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1919" b="1" spc="-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OBJECTIVE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4249" y="951760"/>
            <a:ext cx="8665750" cy="6655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Calculate carbon emission levels for each product using sales data</a:t>
            </a:r>
            <a:endParaRPr lang="en-US"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Analyze sales levels to identify high-emission, high-sales products</a:t>
            </a:r>
            <a:endParaRPr lang="en-US"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Classify products and companies into normal and critical emission levels</a:t>
            </a:r>
            <a:endParaRPr lang="en-US"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Recommend removal of non-essential high-emission products</a:t>
            </a:r>
            <a:endParaRPr lang="en-US">
              <a:ea typeface="Calibri"/>
              <a:cs typeface="Calibri"/>
            </a:endParaRPr>
          </a:p>
          <a:p>
            <a:pPr marL="457200" indent="-457200" algn="just">
              <a:lnSpc>
                <a:spcPct val="150000"/>
              </a:lnSpc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Suggest alternative low-carbon products using AI to reduce overall emissions</a:t>
            </a:r>
            <a:endParaRPr lang="en-US" sz="2650">
              <a:ea typeface="+mn-lt"/>
              <a:cs typeface="+mn-lt"/>
            </a:endParaRPr>
          </a:p>
          <a:p>
            <a:pPr marL="457200" indent="-457200" algn="just">
              <a:lnSpc>
                <a:spcPct val="150000"/>
              </a:lnSpc>
              <a:buFont typeface="Wingdings"/>
              <a:buChar char="Ø"/>
            </a:pPr>
            <a:endParaRPr lang="en-US" sz="26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79" y="381486"/>
            <a:ext cx="3528660" cy="438779"/>
          </a:xfrm>
          <a:custGeom>
            <a:avLst/>
            <a:gdLst/>
            <a:ahLst/>
            <a:cxnLst/>
            <a:rect l="l" t="t" r="r" b="b"/>
            <a:pathLst>
              <a:path w="3528660" h="438779">
                <a:moveTo>
                  <a:pt x="0" y="0"/>
                </a:moveTo>
                <a:lnTo>
                  <a:pt x="3528660" y="0"/>
                </a:lnTo>
                <a:lnTo>
                  <a:pt x="3528660" y="438778"/>
                </a:lnTo>
                <a:lnTo>
                  <a:pt x="0" y="438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2086" b="-320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6546" y="390134"/>
            <a:ext cx="4081872" cy="31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1919" b="1" spc="-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PROBLEM 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1480" y="1333471"/>
            <a:ext cx="8080715" cy="328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ts val="3224"/>
              </a:lnSpc>
              <a:buFont typeface="Wingdings" panose="05000000000000000000" pitchFamily="2" charset="2"/>
              <a:buChar char="Ø"/>
            </a:pPr>
            <a:r>
              <a:rPr lang="en-US" sz="26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Companies lack an automated system to analyze the carbon footprint of products and assess their environmental impact alongside sales performance. </a:t>
            </a:r>
          </a:p>
          <a:p>
            <a:pPr algn="just">
              <a:lnSpc>
                <a:spcPts val="3224"/>
              </a:lnSpc>
            </a:pPr>
            <a:endParaRPr lang="en-US" sz="2687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indent="-457200" algn="just">
              <a:lnSpc>
                <a:spcPts val="3224"/>
              </a:lnSpc>
              <a:buFont typeface="Wingdings" panose="05000000000000000000" pitchFamily="2" charset="2"/>
              <a:buChar char="Ø"/>
            </a:pPr>
            <a:r>
              <a:rPr lang="en-US" sz="26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High-emission, high-selling products may remain in circulation, while stopping one product may inadvertently increase emissions through substitution.</a:t>
            </a:r>
          </a:p>
          <a:p>
            <a:pPr algn="just">
              <a:lnSpc>
                <a:spcPts val="3224"/>
              </a:lnSpc>
            </a:pPr>
            <a:r>
              <a:rPr lang="en-US" sz="2687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9679" y="381486"/>
            <a:ext cx="3748049" cy="438779"/>
          </a:xfrm>
          <a:custGeom>
            <a:avLst/>
            <a:gdLst/>
            <a:ahLst/>
            <a:cxnLst/>
            <a:rect l="l" t="t" r="r" b="b"/>
            <a:pathLst>
              <a:path w="3748049" h="438779">
                <a:moveTo>
                  <a:pt x="0" y="0"/>
                </a:moveTo>
                <a:lnTo>
                  <a:pt x="3748049" y="0"/>
                </a:lnTo>
                <a:lnTo>
                  <a:pt x="3748049" y="438778"/>
                </a:lnTo>
                <a:lnTo>
                  <a:pt x="0" y="438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190" b="-37187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6546" y="390134"/>
            <a:ext cx="4081872" cy="31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1919" b="1" spc="-9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SCOPE OF THE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2101" y="1333471"/>
            <a:ext cx="8300104" cy="372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spcAft>
                <a:spcPts val="100"/>
              </a:spcAft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Accept and process product sales data from Excel or CSV files</a:t>
            </a:r>
            <a:endParaRPr lang="en-US">
              <a:ea typeface="Calibri"/>
              <a:cs typeface="Calibri"/>
            </a:endParaRPr>
          </a:p>
          <a:p>
            <a:pPr marL="457200" indent="-457200" algn="just">
              <a:spcAft>
                <a:spcPts val="100"/>
              </a:spcAft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Calculate product-wise and total carbon emission levels</a:t>
            </a:r>
            <a:endParaRPr lang="en-US">
              <a:ea typeface="Calibri"/>
              <a:cs typeface="Calibri"/>
            </a:endParaRPr>
          </a:p>
          <a:p>
            <a:pPr marL="457200" indent="-457200" algn="just">
              <a:spcAft>
                <a:spcPts val="100"/>
              </a:spcAft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Identify high-emission products based on sales and emission impact</a:t>
            </a:r>
            <a:endParaRPr lang="en-US" sz="2650">
              <a:ea typeface="+mn-lt"/>
              <a:cs typeface="+mn-lt"/>
            </a:endParaRPr>
          </a:p>
          <a:p>
            <a:pPr marL="457200" indent="-457200" algn="just">
              <a:spcAft>
                <a:spcPts val="100"/>
              </a:spcAft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Classify products and companies into normal and critical levels</a:t>
            </a:r>
            <a:endParaRPr lang="en-US">
              <a:ea typeface="Calibri"/>
              <a:cs typeface="Calibri"/>
            </a:endParaRPr>
          </a:p>
          <a:p>
            <a:pPr marL="457200" indent="-457200" algn="just">
              <a:spcAft>
                <a:spcPts val="100"/>
              </a:spcAft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Provide AI-based alternative product suggestions to reduce emissions</a:t>
            </a:r>
            <a:endParaRPr lang="en-US"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8578" y="200615"/>
            <a:ext cx="3003422" cy="530905"/>
          </a:xfrm>
          <a:custGeom>
            <a:avLst/>
            <a:gdLst/>
            <a:ahLst/>
            <a:cxnLst/>
            <a:rect l="l" t="t" r="r" b="b"/>
            <a:pathLst>
              <a:path w="3003422" h="530905">
                <a:moveTo>
                  <a:pt x="0" y="0"/>
                </a:moveTo>
                <a:lnTo>
                  <a:pt x="3003423" y="0"/>
                </a:lnTo>
                <a:lnTo>
                  <a:pt x="3003423" y="530905"/>
                </a:lnTo>
                <a:lnTo>
                  <a:pt x="0" y="5309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678" r="-13678" b="-4708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8578" y="300650"/>
            <a:ext cx="4081872" cy="333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43"/>
              </a:lnSpc>
            </a:pPr>
            <a:r>
              <a:rPr lang="en-US" sz="2119" b="1" spc="-2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LITERATURE SURVEY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580463" y="868691"/>
          <a:ext cx="8592676" cy="6323178"/>
        </p:xfrm>
        <a:graphic>
          <a:graphicData uri="http://schemas.openxmlformats.org/drawingml/2006/table">
            <a:tbl>
              <a:tblPr/>
              <a:tblGrid>
                <a:gridCol w="1718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9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7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185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85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470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1500" spc="-1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Title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Author &amp; Year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1500" spc="-1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Technique/Algorithm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1500" spc="-1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Merit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1500" spc="-1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Demerit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72045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Carbon Footprint Assessment of Retail Products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 Smith et al.,      2019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Life Cycle Assessment (LCA)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Provides accurate carbon emission estimation for individual products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Manual data collection and not suitable for large-scale sales datasets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9759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AI-Based Sustainable Product Recommendation System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Kumar &amp; Patel, 2020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Machine Learning Classification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Suggests eco-friendly alternative products using AI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Does not consider sales volume impact on emissions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57349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Sales Data Analytics for Environmental Impact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Lee et al., 2021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Statistical Analysis &amp; Data Mining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Combines sales data with environmental metrics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Lacks real-time emission calculation and automation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3905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Product Substitution Risk in Emission Reduction Strategies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Zhang et al., 2022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Predictive Modeling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Identifies substitution effect when a product is removed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Complex models and not integrated with AI recommendation systems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85650"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Intelligent Carbon Emission Monitoring System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Rao &amp; Mehta, 2023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AI + Cloud-Based Analytics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Automated monitoring and reporting of emissions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000000"/>
                          </a:solidFill>
                          <a:latin typeface="Times New Roman MT"/>
                          <a:ea typeface="Times New Roman MT"/>
                          <a:cs typeface="Times New Roman MT"/>
                          <a:sym typeface="Times New Roman MT"/>
                        </a:rPr>
                        <a:t>Does not classify products into normal or critical emission levels</a:t>
                      </a:r>
                      <a:endParaRPr lang="en-US" sz="1100"/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8578" y="399402"/>
            <a:ext cx="2808160" cy="438779"/>
          </a:xfrm>
          <a:custGeom>
            <a:avLst/>
            <a:gdLst/>
            <a:ahLst/>
            <a:cxnLst/>
            <a:rect l="l" t="t" r="r" b="b"/>
            <a:pathLst>
              <a:path w="2808160" h="438779">
                <a:moveTo>
                  <a:pt x="0" y="0"/>
                </a:moveTo>
                <a:lnTo>
                  <a:pt x="2808161" y="0"/>
                </a:lnTo>
                <a:lnTo>
                  <a:pt x="2808161" y="438779"/>
                </a:lnTo>
                <a:lnTo>
                  <a:pt x="0" y="438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325" b="-15323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26546" y="438845"/>
            <a:ext cx="4081872" cy="443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191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EXISTING SYSTEM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1480" y="1479728"/>
            <a:ext cx="8300104" cy="4465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Uses manual methods such as spreadsheets for sales and emission analysis</a:t>
            </a:r>
            <a:endParaRPr lang="en-US">
              <a:ea typeface="Calibri"/>
              <a:cs typeface="Calibri"/>
            </a:endParaRPr>
          </a:p>
          <a:p>
            <a:pPr marL="457200" indent="-457200" algn="just"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Carbon emission calculations are done separately from sales data</a:t>
            </a:r>
            <a:endParaRPr lang="en-US">
              <a:ea typeface="Calibri"/>
              <a:cs typeface="Calibri"/>
            </a:endParaRPr>
          </a:p>
          <a:p>
            <a:pPr marL="457200" indent="-457200" algn="just"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No automated identification of high-emission or high-risk products</a:t>
            </a:r>
            <a:endParaRPr lang="en-US">
              <a:ea typeface="Calibri"/>
              <a:cs typeface="Calibri"/>
            </a:endParaRPr>
          </a:p>
          <a:p>
            <a:pPr marL="457200" indent="-457200" algn="just"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Lacks AI-based recommendations for alternative products</a:t>
            </a:r>
            <a:endParaRPr lang="en-US">
              <a:ea typeface="Calibri"/>
              <a:cs typeface="Calibri"/>
            </a:endParaRPr>
          </a:p>
          <a:p>
            <a:pPr marL="457200" indent="-457200" algn="just"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Does not consider substitution risk or net emission impact</a:t>
            </a:r>
            <a:endParaRPr lang="en-US">
              <a:ea typeface="Calibri"/>
              <a:cs typeface="Calibri"/>
            </a:endParaRPr>
          </a:p>
          <a:p>
            <a:pPr marL="457200" indent="-457200" algn="just">
              <a:lnSpc>
                <a:spcPts val="3224"/>
              </a:lnSpc>
              <a:buFont typeface="Wingdings"/>
              <a:buChar char="Ø"/>
            </a:pPr>
            <a:endParaRPr lang="en-US" sz="26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8223" y="495081"/>
            <a:ext cx="3174778" cy="526532"/>
          </a:xfrm>
          <a:custGeom>
            <a:avLst/>
            <a:gdLst/>
            <a:ahLst/>
            <a:cxnLst/>
            <a:rect l="l" t="t" r="r" b="b"/>
            <a:pathLst>
              <a:path w="3174778" h="526532">
                <a:moveTo>
                  <a:pt x="0" y="0"/>
                </a:moveTo>
                <a:lnTo>
                  <a:pt x="3174778" y="0"/>
                </a:lnTo>
                <a:lnTo>
                  <a:pt x="3174778" y="526532"/>
                </a:lnTo>
                <a:lnTo>
                  <a:pt x="0" y="5265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545" b="-1154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02888" y="596179"/>
            <a:ext cx="4081872" cy="316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03"/>
              </a:lnSpc>
            </a:pPr>
            <a:r>
              <a:rPr lang="en-US" sz="1919" b="1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PROPOSED SYSTEM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0461" y="1692050"/>
            <a:ext cx="8297690" cy="4057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 algn="just"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Automatically calculates carbon emissions using product sales data</a:t>
            </a:r>
            <a:endParaRPr lang="en-US">
              <a:ea typeface="Calibri"/>
              <a:cs typeface="Calibri"/>
            </a:endParaRPr>
          </a:p>
          <a:p>
            <a:pPr marL="457200" indent="-457200" algn="just"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Integrates sales analysis with emission impact assessment</a:t>
            </a:r>
            <a:endParaRPr lang="en-US">
              <a:ea typeface="Calibri"/>
              <a:cs typeface="Calibri"/>
            </a:endParaRPr>
          </a:p>
          <a:p>
            <a:pPr marL="457200" indent="-457200" algn="just"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Identifies high-emission and high-sales products for action</a:t>
            </a:r>
            <a:endParaRPr lang="en-US">
              <a:ea typeface="Calibri"/>
              <a:cs typeface="Calibri"/>
            </a:endParaRPr>
          </a:p>
          <a:p>
            <a:pPr marL="457200" indent="-457200" algn="just"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Uses AI to suggest alternative low-carbon products</a:t>
            </a:r>
            <a:endParaRPr lang="en-US">
              <a:ea typeface="Calibri"/>
              <a:cs typeface="Calibri"/>
            </a:endParaRPr>
          </a:p>
          <a:p>
            <a:pPr marL="457200" indent="-457200" algn="just">
              <a:buFont typeface="Wingdings"/>
              <a:buChar char="Ø"/>
            </a:pPr>
            <a:r>
              <a:rPr lang="en-US" sz="2650">
                <a:solidFill>
                  <a:srgbClr val="000000"/>
                </a:solidFill>
                <a:ea typeface="+mn-lt"/>
                <a:cs typeface="+mn-lt"/>
                <a:sym typeface="Times New Roman"/>
              </a:rPr>
              <a:t>Classifies products and companies into normal and critical levels</a:t>
            </a:r>
            <a:endParaRPr lang="en-US">
              <a:ea typeface="Calibri"/>
              <a:cs typeface="Calibri"/>
            </a:endParaRPr>
          </a:p>
          <a:p>
            <a:pPr marL="457200" indent="-457200" algn="just">
              <a:lnSpc>
                <a:spcPts val="3224"/>
              </a:lnSpc>
              <a:buFont typeface="Wingdings"/>
              <a:buChar char="Ø"/>
            </a:pPr>
            <a:endParaRPr lang="en-US" sz="2650" dirty="0">
              <a:solidFill>
                <a:srgbClr val="000000"/>
              </a:solidFill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971</Words>
  <Application>Microsoft Office PowerPoint</Application>
  <PresentationFormat>Custom</PresentationFormat>
  <Paragraphs>152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Calibri</vt:lpstr>
      <vt:lpstr>Times New Roman MT</vt:lpstr>
      <vt:lpstr>Arial</vt:lpstr>
      <vt:lpstr>Calibri (MS) Bold</vt:lpstr>
      <vt:lpstr>Times New Roman</vt:lpstr>
      <vt:lpstr>Wingdings</vt:lpstr>
      <vt:lpstr>Times New Roman Bold</vt:lpstr>
      <vt:lpstr>Calibri (MS)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Review Format-AI&amp;DS (1).pptx</dc:title>
  <dc:creator>lokeshwaran lokeshAI</dc:creator>
  <cp:lastModifiedBy>lokeshwaran lokeshAI</cp:lastModifiedBy>
  <cp:revision>65</cp:revision>
  <dcterms:created xsi:type="dcterms:W3CDTF">2006-08-16T00:00:00Z</dcterms:created>
  <dcterms:modified xsi:type="dcterms:W3CDTF">2026-01-27T05:38:21Z</dcterms:modified>
  <dc:identifier>DAG_iNvoumI</dc:identifier>
</cp:coreProperties>
</file>